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357" r:id="rId2"/>
    <p:sldId id="358" r:id="rId3"/>
    <p:sldId id="376" r:id="rId4"/>
    <p:sldId id="397" r:id="rId5"/>
    <p:sldId id="377" r:id="rId6"/>
    <p:sldId id="378" r:id="rId7"/>
    <p:sldId id="379" r:id="rId8"/>
    <p:sldId id="380" r:id="rId9"/>
    <p:sldId id="381" r:id="rId10"/>
    <p:sldId id="382" r:id="rId11"/>
    <p:sldId id="383" r:id="rId12"/>
    <p:sldId id="384" r:id="rId13"/>
    <p:sldId id="385" r:id="rId14"/>
    <p:sldId id="386" r:id="rId15"/>
    <p:sldId id="387" r:id="rId16"/>
    <p:sldId id="396" r:id="rId17"/>
    <p:sldId id="34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4BE8F-510B-4565-892C-D83A479A79F7}" type="datetimeFigureOut">
              <a:rPr lang="en-IN" smtClean="0"/>
              <a:t>22-09-2020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19A1CA-1CF4-4337-B32F-FE4CBF5214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6435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E7196-0A1D-43F9-96F8-6131A8C3E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1A347-14E4-4DA6-8466-E20F5DD0C1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5BB59-6C06-4608-B9C2-AFD556E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24737-A7EA-405D-9C53-00DC76358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FCA8F-5152-4E17-A634-AAC30C0A1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93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81B9E-9443-4F41-8CDB-8E6E4CF2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7440A-C0A0-4620-8CB7-BC24F4E10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CDE26-EE92-4514-B595-DD288D69B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18649-6317-4A86-BF87-6BCCFA208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FA2ED-B0E3-48EA-BF01-F14C24A36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270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195C72-B502-4011-AB72-4BBC7CCE9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A45A48-60F9-47B3-9E1A-0E76EE6ED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2F640-11BE-4566-9603-D1D7F7E9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CB06-5043-4F88-9848-829BAD7A0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93EAC-3ADD-4236-B7D3-0540B8D65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687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97697-0E3B-45DE-993E-41D6192C5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D431-817D-468E-AC74-4AEFB8C24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66076-D71B-432E-B3DA-D6BFA8E70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9EAE1-A891-420F-AABF-E5D357075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50AF0-4B82-4D90-9977-2702EFAD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037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76000-B1F3-49B4-8840-4F2FE09F3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AD8B6-0C53-47EB-9E27-9A8CFF9C0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A0F0A-5BC1-44A8-A937-DAAFBEA3C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6B7DB-3DF3-4E87-84F1-6D3BB836F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6888-F8BA-4159-BE04-8C9B0A74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180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1BC13-A691-4A44-8F09-DEAB94E6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470BA-CF69-482F-86D7-B3B2B81039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F3F02-F9D9-4D4B-932D-10D3C7015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4D0B3-961E-4BAC-9CA4-08D89CF82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4364F-C564-48E4-84D0-352B17CE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6F2F7-150E-4C49-B6B7-8E72E6E8E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50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1F13-E7B0-4450-891A-12D3F0031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70134-48F1-45F0-9C63-38634B426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6F59C-8B0A-4097-8A5D-BA9FB1FC2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E4A01-83B3-465C-B056-C028FF594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DF7CD2-C62B-450F-A438-929A17296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3DBE79-A9B6-48AB-9F01-88AA6A05B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A1A849-F61D-416C-82D9-FD2F0D5B2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4E5968-BD8E-49EA-B1C0-883FDCD51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283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5C0C5-C1DF-4B30-86BF-702058A09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980EB2-6319-452D-816A-655EE9C34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47E02-77DD-4F7C-9461-431051F3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B48EC9-FFDF-4F14-A006-9ED08C22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5135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AC4010-3CC3-4ED9-BC47-437A2B958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484C3-38E2-44A7-AD87-98DF739A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7CE2B-838A-454A-852B-8EAFFA5BC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88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18C39-136A-490F-82E6-B74F16102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E3FA5-A6D0-407B-9353-45807BDC7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65529D-8A1D-4CEC-ACF2-A9668B5D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B61FA-7B4A-49EE-9F1B-8F14E749E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BDBE7-EB71-426C-8E02-2F39733F7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14907-13EA-4E79-8417-0EC5E502E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483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C4529-7C3C-4D10-AD9C-86CB67D2B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173FF7-1E37-47DA-BCCB-AFDD0F6F84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C43DAF-8DA8-48F8-B118-56B11692B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DBE107-EEF1-4F60-8BFB-A0B8F32E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B2FC9C-1AB4-400D-8A60-C7B3A8058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5E51E-1606-443F-8DDC-5BC7A3D9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6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435DF9-745D-444C-9DD7-A6DD95468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09DCF-D326-45B4-9E4E-070E32531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0EC5D-D4D0-42B9-9170-212F1B335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7A1C5-95F7-4229-A93B-29F7FF3DA000}" type="datetimeFigureOut">
              <a:rPr lang="en-IN" smtClean="0"/>
              <a:pPr/>
              <a:t>22-09-2020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E3022-2659-46A1-A7BE-9894421E21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AFC63-250A-46C7-8FC2-85F3F318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42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m1Uoc6wtW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ursera.org/learn/cryptocurrency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FE3490-CF8C-4FDE-9D71-2170861F2A61}"/>
              </a:ext>
            </a:extLst>
          </p:cNvPr>
          <p:cNvSpPr/>
          <p:nvPr/>
        </p:nvSpPr>
        <p:spPr>
          <a:xfrm>
            <a:off x="4425383" y="1344223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5D8B7B-5B60-4808-A096-FB24198F96E9}"/>
              </a:ext>
            </a:extLst>
          </p:cNvPr>
          <p:cNvSpPr/>
          <p:nvPr/>
        </p:nvSpPr>
        <p:spPr>
          <a:xfrm>
            <a:off x="4425383" y="2755943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Prof. Sunitha R</a:t>
            </a:r>
            <a:endParaRPr lang="en-IN" sz="24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3662B4-0C28-4203-AEB1-4CC1644B8226}"/>
              </a:ext>
            </a:extLst>
          </p:cNvPr>
          <p:cNvSpPr/>
          <p:nvPr/>
        </p:nvSpPr>
        <p:spPr>
          <a:xfrm>
            <a:off x="4425383" y="3188666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Department of Computer Science and Engineering</a:t>
            </a:r>
            <a:endParaRPr lang="en-IN" sz="24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>
            <a:off x="313844" y="5489699"/>
            <a:ext cx="1066895" cy="1078155"/>
            <a:chOff x="313844" y="5489699"/>
            <a:chExt cx="1066895" cy="1078155"/>
          </a:xfrm>
          <a:solidFill>
            <a:schemeClr val="accent2">
              <a:lumMod val="75000"/>
            </a:schemeClr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EEB87D2-BD33-43D4-B135-6F0E91C4917A}"/>
              </a:ext>
            </a:extLst>
          </p:cNvPr>
          <p:cNvCxnSpPr>
            <a:cxnSpLocks/>
          </p:cNvCxnSpPr>
          <p:nvPr/>
        </p:nvCxnSpPr>
        <p:spPr>
          <a:xfrm flipV="1">
            <a:off x="4425383" y="2616120"/>
            <a:ext cx="4581449" cy="1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66C7B340-EC4A-4D32-8643-325F1D66DF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722" y="1606241"/>
            <a:ext cx="2369218" cy="355018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 rot="10800000">
            <a:off x="10855702" y="266068"/>
            <a:ext cx="1066895" cy="1078155"/>
            <a:chOff x="313844" y="5489699"/>
            <a:chExt cx="1066895" cy="1078155"/>
          </a:xfrm>
          <a:solidFill>
            <a:schemeClr val="accent2">
              <a:lumMod val="75000"/>
            </a:schemeClr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300290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14E235-BCF2-4CED-9799-B60CC798D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80" y="1495366"/>
            <a:ext cx="6200775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65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30E41E6-5D83-4EE6-854A-1E4B56B86E0E}"/>
              </a:ext>
            </a:extLst>
          </p:cNvPr>
          <p:cNvSpPr/>
          <p:nvPr/>
        </p:nvSpPr>
        <p:spPr>
          <a:xfrm>
            <a:off x="503583" y="1316458"/>
            <a:ext cx="7788161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Delegated Proof of Stake(</a:t>
            </a:r>
            <a:r>
              <a:rPr lang="en-IN" sz="2400" b="1" dirty="0" err="1">
                <a:solidFill>
                  <a:schemeClr val="accent1">
                    <a:lumMod val="75000"/>
                  </a:schemeClr>
                </a:solidFill>
              </a:rPr>
              <a:t>DPoS</a:t>
            </a: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  <a:p>
            <a:endParaRPr lang="en-IN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Reputation scores, better website and social media accounts are used to select the set of validators 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Stakeholders elect “witnesses” who will validate transactions and create blocks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EOS one of the most popular </a:t>
            </a:r>
            <a:r>
              <a:rPr lang="en-IN" sz="2400" dirty="0" err="1"/>
              <a:t>DPoS</a:t>
            </a:r>
            <a:r>
              <a:rPr lang="en-IN" sz="2400" dirty="0"/>
              <a:t> Blockchains, only has 21 witnesses.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Paid fees for producing blocks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Produce blocks one at a time in a round-robin fashion or by random selection.</a:t>
            </a:r>
          </a:p>
        </p:txBody>
      </p:sp>
    </p:spTree>
    <p:extLst>
      <p:ext uri="{BB962C8B-B14F-4D97-AF65-F5344CB8AC3E}">
        <p14:creationId xmlns:p14="http://schemas.microsoft.com/office/powerpoint/2010/main" val="1173840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30E41E6-5D83-4EE6-854A-1E4B56B86E0E}"/>
              </a:ext>
            </a:extLst>
          </p:cNvPr>
          <p:cNvSpPr/>
          <p:nvPr/>
        </p:nvSpPr>
        <p:spPr>
          <a:xfrm>
            <a:off x="503583" y="1316458"/>
            <a:ext cx="778816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Delegated Proof of Stake</a:t>
            </a:r>
          </a:p>
          <a:p>
            <a:endParaRPr lang="en-IN" sz="24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Pros: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Like </a:t>
            </a:r>
            <a:r>
              <a:rPr lang="en-IN" sz="2400" dirty="0" err="1"/>
              <a:t>PoS</a:t>
            </a:r>
            <a:r>
              <a:rPr lang="en-IN" sz="2400" dirty="0"/>
              <a:t>, It is energy efficient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It is fast- for example, EOS has a block time of 0.5 second.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Cons: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It is a centralized system- this may make it prone to corruption</a:t>
            </a:r>
          </a:p>
        </p:txBody>
      </p:sp>
    </p:spTree>
    <p:extLst>
      <p:ext uri="{BB962C8B-B14F-4D97-AF65-F5344CB8AC3E}">
        <p14:creationId xmlns:p14="http://schemas.microsoft.com/office/powerpoint/2010/main" val="74789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3A679C-64A5-40C6-9E79-DAD477525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360" y="1952792"/>
            <a:ext cx="5591175" cy="41052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28318C-4944-4E9A-9920-C83C05281C25}"/>
              </a:ext>
            </a:extLst>
          </p:cNvPr>
          <p:cNvSpPr/>
          <p:nvPr/>
        </p:nvSpPr>
        <p:spPr>
          <a:xfrm>
            <a:off x="503582" y="1431875"/>
            <a:ext cx="33130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Delegated Proof of Stake</a:t>
            </a:r>
          </a:p>
        </p:txBody>
      </p:sp>
    </p:spTree>
    <p:extLst>
      <p:ext uri="{BB962C8B-B14F-4D97-AF65-F5344CB8AC3E}">
        <p14:creationId xmlns:p14="http://schemas.microsoft.com/office/powerpoint/2010/main" val="3677164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Algorithm- 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PoW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 Vs 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BA36D3-9E11-4628-9B4A-B051E166A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376" y="1561082"/>
            <a:ext cx="7999756" cy="464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01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Algorithm- 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PoW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 Vs 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05E372-1A2B-41CA-899B-754B03D3F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556868"/>
            <a:ext cx="8980494" cy="292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442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Supplementary readings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56CDD4-35C0-4AC9-934B-84E540447DA0}"/>
              </a:ext>
            </a:extLst>
          </p:cNvPr>
          <p:cNvSpPr/>
          <p:nvPr/>
        </p:nvSpPr>
        <p:spPr>
          <a:xfrm>
            <a:off x="598882" y="1513221"/>
            <a:ext cx="703436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https://www.youtube.com/watch?v=Tm1Uoc6wtWk</a:t>
            </a: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</a:rPr>
              <a:t>https://www.youtube.com/watch?v=M3EFi_POhps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4211889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73B520-A9D1-472D-B234-C4032DD0E596}"/>
              </a:ext>
            </a:extLst>
          </p:cNvPr>
          <p:cNvCxnSpPr>
            <a:cxnSpLocks/>
          </p:cNvCxnSpPr>
          <p:nvPr/>
        </p:nvCxnSpPr>
        <p:spPr>
          <a:xfrm flipV="1">
            <a:off x="5448168" y="2887307"/>
            <a:ext cx="4581449" cy="1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3E8D5-98D6-4BA6-B3EA-B5411DA566A9}"/>
              </a:ext>
            </a:extLst>
          </p:cNvPr>
          <p:cNvSpPr/>
          <p:nvPr/>
        </p:nvSpPr>
        <p:spPr>
          <a:xfrm>
            <a:off x="5460537" y="4049738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/>
              <a:t>sunithar@pes.edu</a:t>
            </a:r>
            <a:endParaRPr lang="en-IN" sz="2400" b="1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436274-E913-46F7-B58F-E0B0713EC594}"/>
              </a:ext>
            </a:extLst>
          </p:cNvPr>
          <p:cNvGrpSpPr/>
          <p:nvPr/>
        </p:nvGrpSpPr>
        <p:grpSpPr>
          <a:xfrm>
            <a:off x="313844" y="349466"/>
            <a:ext cx="11518407" cy="6218388"/>
            <a:chOff x="313844" y="349466"/>
            <a:chExt cx="11518407" cy="6218388"/>
          </a:xfrm>
          <a:solidFill>
            <a:schemeClr val="accent2">
              <a:lumMod val="75000"/>
            </a:schemeClr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B9092D-46D3-4724-A230-51F43D78A967}"/>
                </a:ext>
              </a:extLst>
            </p:cNvPr>
            <p:cNvSpPr/>
            <p:nvPr/>
          </p:nvSpPr>
          <p:spPr>
            <a:xfrm>
              <a:off x="11786532" y="360726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5E94C15-EFC4-4DC4-AE91-4D6631C438BE}"/>
                </a:ext>
              </a:extLst>
            </p:cNvPr>
            <p:cNvSpPr/>
            <p:nvPr/>
          </p:nvSpPr>
          <p:spPr>
            <a:xfrm rot="5400000">
              <a:off x="11275944" y="-161122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28287AB-A481-4BDF-BE49-1BBA364237E1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3328F7-E593-44F8-A55A-576E1E3E973D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A88F3CC2-5C5B-4685-8D94-FFC4B5D64C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974" y="1606241"/>
            <a:ext cx="2369218" cy="355018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4BAC35B-0C86-48BD-81AE-8629CCB2734E}"/>
              </a:ext>
            </a:extLst>
          </p:cNvPr>
          <p:cNvSpPr/>
          <p:nvPr/>
        </p:nvSpPr>
        <p:spPr>
          <a:xfrm>
            <a:off x="5448168" y="2049518"/>
            <a:ext cx="4603806" cy="665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IN" sz="3600" b="1" dirty="0">
                <a:solidFill>
                  <a:schemeClr val="accent2">
                    <a:lumMod val="75000"/>
                  </a:schemeClr>
                </a:solidFill>
              </a:rPr>
              <a:t>HANK YOU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8DF64-61DB-4438-8664-105788459AD2}"/>
              </a:ext>
            </a:extLst>
          </p:cNvPr>
          <p:cNvSpPr/>
          <p:nvPr/>
        </p:nvSpPr>
        <p:spPr>
          <a:xfrm>
            <a:off x="5448168" y="3128242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Prof. Sunitha R</a:t>
            </a:r>
            <a:endParaRPr lang="en-IN" sz="24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916C8C7-6436-48A9-9CF7-1AAC7653EAAE}"/>
              </a:ext>
            </a:extLst>
          </p:cNvPr>
          <p:cNvSpPr/>
          <p:nvPr/>
        </p:nvSpPr>
        <p:spPr>
          <a:xfrm>
            <a:off x="5448168" y="3525847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Department of Computer Science and Engineering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45950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FE3490-CF8C-4FDE-9D71-2170861F2A61}"/>
              </a:ext>
            </a:extLst>
          </p:cNvPr>
          <p:cNvSpPr/>
          <p:nvPr/>
        </p:nvSpPr>
        <p:spPr>
          <a:xfrm>
            <a:off x="336703" y="1573361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cap="all" dirty="0"/>
              <a:t>Blockchain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CEFAD4-E477-4E46-B5A6-ADB26E6A2863}"/>
              </a:ext>
            </a:extLst>
          </p:cNvPr>
          <p:cNvSpPr/>
          <p:nvPr/>
        </p:nvSpPr>
        <p:spPr>
          <a:xfrm>
            <a:off x="598883" y="2888778"/>
            <a:ext cx="74972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Consensus Algorithm: Proof of Stake (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PoS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IN"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5D8B7B-5B60-4808-A096-FB24198F96E9}"/>
              </a:ext>
            </a:extLst>
          </p:cNvPr>
          <p:cNvSpPr/>
          <p:nvPr/>
        </p:nvSpPr>
        <p:spPr>
          <a:xfrm>
            <a:off x="598883" y="5489699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Prof. Sunitha R</a:t>
            </a:r>
            <a:endParaRPr lang="en-IN" sz="24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3662B4-0C28-4203-AEB1-4CC1644B8226}"/>
              </a:ext>
            </a:extLst>
          </p:cNvPr>
          <p:cNvSpPr/>
          <p:nvPr/>
        </p:nvSpPr>
        <p:spPr>
          <a:xfrm>
            <a:off x="598883" y="5887304"/>
            <a:ext cx="74972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Department of Computer Science and Engineering</a:t>
            </a:r>
            <a:endParaRPr lang="en-IN" sz="20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>
            <a:off x="313844" y="5489699"/>
            <a:ext cx="1066895" cy="1078155"/>
            <a:chOff x="313844" y="5489699"/>
            <a:chExt cx="1066895" cy="1078155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D6B6443-C2DA-47C3-A986-5EE935046CC9}"/>
              </a:ext>
            </a:extLst>
          </p:cNvPr>
          <p:cNvCxnSpPr>
            <a:cxnSpLocks/>
          </p:cNvCxnSpPr>
          <p:nvPr/>
        </p:nvCxnSpPr>
        <p:spPr>
          <a:xfrm flipV="1">
            <a:off x="0" y="2596822"/>
            <a:ext cx="7904054" cy="68537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6727F4C1-5802-414C-BEF9-8F8DC7D7B6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12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E2C8DC-E205-4530-BFA8-0FFAEA926E86}"/>
              </a:ext>
            </a:extLst>
          </p:cNvPr>
          <p:cNvSpPr/>
          <p:nvPr/>
        </p:nvSpPr>
        <p:spPr>
          <a:xfrm>
            <a:off x="598882" y="1708378"/>
            <a:ext cx="670306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Competitive consensus algorithm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Alternative to </a:t>
            </a:r>
            <a:r>
              <a:rPr lang="en-IN" sz="2400" dirty="0" err="1"/>
              <a:t>PoW</a:t>
            </a:r>
            <a:r>
              <a:rPr lang="en-IN" sz="24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Peercoin was the ﬁrst currency to utilise the </a:t>
            </a:r>
            <a:r>
              <a:rPr lang="en-IN" sz="2400" dirty="0" err="1"/>
              <a:t>PoS</a:t>
            </a: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60501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pic>
        <p:nvPicPr>
          <p:cNvPr id="2" name="What is Proof of Stake">
            <a:hlinkClick r:id="" action="ppaction://media"/>
            <a:extLst>
              <a:ext uri="{FF2B5EF4-FFF2-40B4-BE49-F238E27FC236}">
                <a16:creationId xmlns:a16="http://schemas.microsoft.com/office/drawing/2014/main" id="{2CDB59BA-9EA3-4BE8-90A4-85AB326DCC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425" y="1905037"/>
            <a:ext cx="9509809" cy="505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73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4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E2C8DC-E205-4530-BFA8-0FFAEA926E86}"/>
              </a:ext>
            </a:extLst>
          </p:cNvPr>
          <p:cNvSpPr/>
          <p:nvPr/>
        </p:nvSpPr>
        <p:spPr>
          <a:xfrm>
            <a:off x="252726" y="1527447"/>
            <a:ext cx="902219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Stake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IN" sz="2400" dirty="0"/>
              <a:t>Must lock a certain amount of its currencies, called stake, into an escrow account in order to participate in the block creation process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IN" sz="2400" dirty="0"/>
              <a:t>stakeholder, leader, forger, minter, validators, retainer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Person can mine or validate block transactions according to how many cryptocurrency he holds.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Coin age= coin*</a:t>
            </a:r>
            <a:r>
              <a:rPr lang="en-IN" sz="2400" dirty="0" err="1"/>
              <a:t>holdingdays</a:t>
            </a: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High coin age has a higher probability of minting the next block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163609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E2C8DC-E205-4530-BFA8-0FFAEA926E86}"/>
              </a:ext>
            </a:extLst>
          </p:cNvPr>
          <p:cNvSpPr/>
          <p:nvPr/>
        </p:nvSpPr>
        <p:spPr>
          <a:xfrm>
            <a:off x="252726" y="1527447"/>
            <a:ext cx="902219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Nothing at stake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Forking- two or more competing blocks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Stake your cryptocurrency on both blocks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IN" sz="2400" dirty="0" err="1"/>
              <a:t>PoW</a:t>
            </a:r>
            <a:r>
              <a:rPr lang="en-IN" sz="2400" dirty="0"/>
              <a:t>- not economically viable on both chains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Little cost and economic incentive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3B8D9E-7307-497D-B791-DF6E5D574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209" y="2392432"/>
            <a:ext cx="4956521" cy="233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3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2400" dirty="0"/>
              <a:t>Three different approaches</a:t>
            </a:r>
          </a:p>
          <a:p>
            <a:r>
              <a:rPr lang="en-IN" sz="24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Chained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BFT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Delegated. </a:t>
            </a:r>
          </a:p>
        </p:txBody>
      </p:sp>
    </p:spTree>
    <p:extLst>
      <p:ext uri="{BB962C8B-B14F-4D97-AF65-F5344CB8AC3E}">
        <p14:creationId xmlns:p14="http://schemas.microsoft.com/office/powerpoint/2010/main" val="2499195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Pros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It is energy efficient and does not burn electricity when mining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It can be more expensive to attack than </a:t>
            </a:r>
            <a:r>
              <a:rPr lang="en-IN" sz="2400" dirty="0" err="1"/>
              <a:t>PoW</a:t>
            </a:r>
            <a:r>
              <a:rPr lang="en-IN" sz="2400" dirty="0"/>
              <a:t>- hackers need to purchase a large </a:t>
            </a:r>
            <a:r>
              <a:rPr lang="en-IN" sz="2400"/>
              <a:t>percentage of </a:t>
            </a:r>
            <a:r>
              <a:rPr lang="en-IN" sz="2400" dirty="0"/>
              <a:t>the native cryptocurrency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/>
              <a:t>It scales easily to handle transaction load and size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640289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Consensus Algorithm – Proof of Stake(</a:t>
            </a:r>
            <a:r>
              <a:rPr lang="en-IN" sz="2400" b="1" dirty="0" err="1">
                <a:solidFill>
                  <a:schemeClr val="accent2">
                    <a:lumMod val="75000"/>
                  </a:schemeClr>
                </a:solidFill>
              </a:rPr>
              <a:t>PoS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400" b="1" dirty="0">
                <a:solidFill>
                  <a:schemeClr val="accent1">
                    <a:lumMod val="75000"/>
                  </a:schemeClr>
                </a:solidFill>
              </a:rPr>
              <a:t>Cons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/>
              <a:t>Rewards are weighted to those who stake their cryptocurrency the longest. The longer a miner stakes, the greater the reward. The network structure allows wealthy stakes to control more of the network and this may centralization and censorship.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 err="1"/>
              <a:t>PoS</a:t>
            </a:r>
            <a:r>
              <a:rPr lang="en-IN" sz="2400" dirty="0"/>
              <a:t> is used by Ethereum, Peercoin and </a:t>
            </a:r>
            <a:r>
              <a:rPr lang="en-IN" sz="2400" dirty="0" err="1"/>
              <a:t>Nxt</a:t>
            </a: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30779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3406</TotalTime>
  <Words>533</Words>
  <Application>Microsoft Office PowerPoint</Application>
  <PresentationFormat>Widescreen</PresentationFormat>
  <Paragraphs>114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 Venkataram</dc:creator>
  <cp:lastModifiedBy>Sunitha R</cp:lastModifiedBy>
  <cp:revision>297</cp:revision>
  <dcterms:created xsi:type="dcterms:W3CDTF">2020-06-03T14:19:11Z</dcterms:created>
  <dcterms:modified xsi:type="dcterms:W3CDTF">2020-09-22T06:44:56Z</dcterms:modified>
</cp:coreProperties>
</file>